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4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2.xml" ContentType="application/vnd.openxmlformats-officedocument.themeOverride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3.xml" ContentType="application/vnd.openxmlformats-officedocument.themeOverride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4.xml" ContentType="application/vnd.openxmlformats-officedocument.themeOverride+xml"/>
  <Override PartName="/ppt/notesSlides/notesSlide10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7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Roboto Thin" panose="020B0604020202020204" charset="0"/>
      <p:regular r:id="rId15"/>
      <p:bold r:id="rId16"/>
      <p:italic r:id="rId17"/>
      <p:boldItalic r:id="rId18"/>
    </p:embeddedFont>
    <p:embeddedFont>
      <p:font typeface="Open Sans Ligh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cap="none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b="1" dirty="0">
                <a:latin typeface="Proxima Nova Rg" panose="02000506030000020004" pitchFamily="50" charset="0"/>
              </a:rPr>
              <a:t>Sales </a:t>
            </a:r>
            <a:r>
              <a:rPr lang="en-US" sz="1800" b="1" dirty="0" smtClean="0">
                <a:latin typeface="Proxima Nova Rg" panose="02000506030000020004" pitchFamily="50" charset="0"/>
              </a:rPr>
              <a:t>Trend ($) </a:t>
            </a:r>
            <a:r>
              <a:rPr lang="en-US" sz="1800" b="1" dirty="0">
                <a:latin typeface="Proxima Nova Rg" panose="02000506030000020004" pitchFamily="50" charset="0"/>
              </a:rPr>
              <a:t>and Ad </a:t>
            </a:r>
            <a:r>
              <a:rPr lang="en-US" sz="1800" b="1" dirty="0" smtClean="0">
                <a:latin typeface="Proxima Nova Rg" panose="02000506030000020004" pitchFamily="50" charset="0"/>
              </a:rPr>
              <a:t>Spend($) </a:t>
            </a:r>
            <a:r>
              <a:rPr lang="en-US" sz="1800" b="1" dirty="0">
                <a:latin typeface="Proxima Nova Rg" panose="02000506030000020004" pitchFamily="50" charset="0"/>
              </a:rPr>
              <a:t>Trend for 2017 vs 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cap="none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'Part 01'!$B$3</c:f>
              <c:strCache>
                <c:ptCount val="1"/>
                <c:pt idx="0">
                  <c:v>2017</c:v>
                </c:pt>
              </c:strCache>
            </c:strRef>
          </c:tx>
          <c:spPr>
            <a:noFill/>
            <a:ln w="25400" cap="flat" cmpd="sng" algn="ctr">
              <a:solidFill>
                <a:schemeClr val="accent1"/>
              </a:solidFill>
              <a:miter lim="800000"/>
            </a:ln>
            <a:effectLst/>
          </c:spPr>
          <c:invertIfNegative val="0"/>
          <c:dPt>
            <c:idx val="0"/>
            <c:invertIfNegative val="0"/>
            <c:bubble3D val="0"/>
            <c:spPr>
              <a:noFill/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2D-48BC-93DD-D800731108FE}"/>
              </c:ext>
            </c:extLst>
          </c:dPt>
          <c:dPt>
            <c:idx val="1"/>
            <c:invertIfNegative val="0"/>
            <c:bubble3D val="0"/>
            <c:spPr>
              <a:noFill/>
              <a:ln w="25400" cap="flat" cmpd="sng" algn="ctr">
                <a:solidFill>
                  <a:schemeClr val="accent1"/>
                </a:solidFill>
                <a:miter lim="8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2D-48BC-93DD-D800731108F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'Part 01'!$C$2:$D$2</c:f>
              <c:strCache>
                <c:ptCount val="2"/>
                <c:pt idx="0">
                  <c:v>Total Sales</c:v>
                </c:pt>
                <c:pt idx="1">
                  <c:v> Total Ad Spend</c:v>
                </c:pt>
              </c:strCache>
            </c:strRef>
          </c:cat>
          <c:val>
            <c:numRef>
              <c:f>'Part 01'!$C$3:$D$3</c:f>
              <c:numCache>
                <c:formatCode>_(* #,##0.00_);_(* \(#,##0.00\);_(* "-"??_);_(@_)</c:formatCode>
                <c:ptCount val="2"/>
                <c:pt idx="0">
                  <c:v>1594913.8499999931</c:v>
                </c:pt>
                <c:pt idx="1">
                  <c:v>607610.40930000076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B2D-48BC-93DD-D800731108FE}"/>
            </c:ext>
          </c:extLst>
        </c:ser>
        <c:ser>
          <c:idx val="1"/>
          <c:order val="1"/>
          <c:tx>
            <c:strRef>
              <c:f>'Part 01'!$B$4</c:f>
              <c:strCache>
                <c:ptCount val="1"/>
                <c:pt idx="0">
                  <c:v>2018</c:v>
                </c:pt>
              </c:strCache>
            </c:strRef>
          </c:tx>
          <c:spPr>
            <a:noFill/>
            <a:ln w="25400" cap="flat" cmpd="sng" algn="ctr">
              <a:solidFill>
                <a:srgbClr val="00B0F0"/>
              </a:solidFill>
              <a:miter lim="800000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'Part 01'!$C$2:$D$2</c:f>
              <c:strCache>
                <c:ptCount val="2"/>
                <c:pt idx="0">
                  <c:v>Total Sales</c:v>
                </c:pt>
                <c:pt idx="1">
                  <c:v> Total Ad Spend</c:v>
                </c:pt>
              </c:strCache>
            </c:strRef>
          </c:cat>
          <c:val>
            <c:numRef>
              <c:f>'Part 01'!$C$4:$D$4</c:f>
              <c:numCache>
                <c:formatCode>_(* #,##0.00_);_(* \(#,##0.00\);_(* "-"??_);_(@_)</c:formatCode>
                <c:ptCount val="2"/>
                <c:pt idx="0">
                  <c:v>2092431.4600000083</c:v>
                </c:pt>
                <c:pt idx="1">
                  <c:v>837155.55440000095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1B2D-48BC-93DD-D800731108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35"/>
        <c:axId val="450925536"/>
        <c:axId val="450922624"/>
      </c:barChart>
      <c:catAx>
        <c:axId val="45092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50922624"/>
        <c:crosses val="autoZero"/>
        <c:auto val="1"/>
        <c:lblAlgn val="ctr"/>
        <c:lblOffset val="100"/>
        <c:noMultiLvlLbl val="0"/>
      </c:catAx>
      <c:valAx>
        <c:axId val="450922624"/>
        <c:scaling>
          <c:orientation val="minMax"/>
        </c:scaling>
        <c:delete val="0"/>
        <c:axPos val="l"/>
        <c:numFmt formatCode="_(* #,##0.00_);_(* \(#,##0.0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4509255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cap="all" baseline="0">
                <a:effectLst/>
                <a:latin typeface="Proxima Nova Bl" panose="02000506030000020004" pitchFamily="50" charset="0"/>
              </a:rPr>
              <a:t>Product Category Total Sales($) Proportion 2017-2018</a:t>
            </a:r>
            <a:endParaRPr lang="en-US" sz="1400">
              <a:effectLst/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008A-4D1E-9603-D9894E8DD1D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008A-4D1E-9603-D9894E8DD1D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008A-4D1E-9603-D9894E8DD1DF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008A-4D1E-9603-D9894E8DD1DF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008A-4D1E-9603-D9894E8DD1DF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008A-4D1E-9603-D9894E8DD1D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'Part 05'!$C$3:$H$3</c:f>
              <c:strCache>
                <c:ptCount val="6"/>
                <c:pt idx="0">
                  <c:v>Books</c:v>
                </c:pt>
                <c:pt idx="1">
                  <c:v>Clothing</c:v>
                </c:pt>
                <c:pt idx="2">
                  <c:v>Games</c:v>
                </c:pt>
                <c:pt idx="3">
                  <c:v>Grocery</c:v>
                </c:pt>
                <c:pt idx="4">
                  <c:v>Pets</c:v>
                </c:pt>
                <c:pt idx="5">
                  <c:v>Toys</c:v>
                </c:pt>
              </c:strCache>
            </c:strRef>
          </c:cat>
          <c:val>
            <c:numRef>
              <c:f>'Part 05'!$C$6:$H$6</c:f>
              <c:numCache>
                <c:formatCode>_(* #,##0.00_);_(* \(#,##0.00\);_(* "-"??_);_(@_)</c:formatCode>
                <c:ptCount val="6"/>
                <c:pt idx="0">
                  <c:v>457693.70999999996</c:v>
                </c:pt>
                <c:pt idx="1">
                  <c:v>466658.14000000025</c:v>
                </c:pt>
                <c:pt idx="2">
                  <c:v>458703.93999999936</c:v>
                </c:pt>
                <c:pt idx="3">
                  <c:v>923605.53999999841</c:v>
                </c:pt>
                <c:pt idx="4">
                  <c:v>920187.30000000109</c:v>
                </c:pt>
                <c:pt idx="5">
                  <c:v>460496.68000000069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08A-4D1E-9603-D9894E8DD1DF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>
                <a:latin typeface="Proxima Nova Bl" panose="02000506030000020004" pitchFamily="50" charset="0"/>
              </a:rPr>
              <a:t>Average CPA Amount($) per Product </a:t>
            </a:r>
            <a:r>
              <a:rPr lang="en-US" sz="1400" dirty="0" smtClean="0">
                <a:latin typeface="Proxima Nova Bl" panose="02000506030000020004" pitchFamily="50" charset="0"/>
              </a:rPr>
              <a:t>Category (2017-2018)</a:t>
            </a:r>
            <a:endParaRPr lang="en-US" sz="1400" dirty="0"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05'!$C$10:$H$10</c:f>
              <c:strCache>
                <c:ptCount val="6"/>
                <c:pt idx="0">
                  <c:v>Books</c:v>
                </c:pt>
                <c:pt idx="1">
                  <c:v>Clothing</c:v>
                </c:pt>
                <c:pt idx="2">
                  <c:v>Games</c:v>
                </c:pt>
                <c:pt idx="3">
                  <c:v>Grocery</c:v>
                </c:pt>
                <c:pt idx="4">
                  <c:v>Pets</c:v>
                </c:pt>
                <c:pt idx="5">
                  <c:v>Toys</c:v>
                </c:pt>
              </c:strCache>
            </c:strRef>
          </c:cat>
          <c:val>
            <c:numRef>
              <c:f>'Part 05'!$C$13:$H$13</c:f>
              <c:numCache>
                <c:formatCode>_(* #,##0.00_);_(* \(#,##0.00\);_(* "-"??_);_(@_)</c:formatCode>
                <c:ptCount val="6"/>
                <c:pt idx="0">
                  <c:v>170.19551536245271</c:v>
                </c:pt>
                <c:pt idx="1">
                  <c:v>173.38933836377367</c:v>
                </c:pt>
                <c:pt idx="2">
                  <c:v>175.71521687154706</c:v>
                </c:pt>
                <c:pt idx="3">
                  <c:v>166.54150304403174</c:v>
                </c:pt>
                <c:pt idx="4">
                  <c:v>172.1197123755187</c:v>
                </c:pt>
                <c:pt idx="5">
                  <c:v>173.77357931456038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D1-4B1F-9E23-525630A72E5E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446934272"/>
        <c:axId val="446935104"/>
      </c:barChart>
      <c:catAx>
        <c:axId val="44693427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446935104"/>
        <c:crosses val="autoZero"/>
        <c:auto val="1"/>
        <c:lblAlgn val="ctr"/>
        <c:lblOffset val="100"/>
        <c:noMultiLvlLbl val="0"/>
      </c:catAx>
      <c:valAx>
        <c:axId val="446935104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693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Bl" panose="02000506030000020004" pitchFamily="50" charset="0"/>
                <a:ea typeface="+mn-ea"/>
                <a:cs typeface="+mn-cs"/>
              </a:defRPr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 Bl" panose="02000506030000020004" pitchFamily="50" charset="0"/>
              </a:rPr>
              <a:t>Total Sales </a:t>
            </a:r>
            <a:r>
              <a:rPr lang="en-US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Proxima Nova Bl" panose="02000506030000020004" pitchFamily="50" charset="0"/>
              </a:rPr>
              <a:t>Amount($) by 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Proxima Nova Bl" panose="02000506030000020004" pitchFamily="50" charset="0"/>
              </a:rPr>
              <a:t>Age  Range for 2017 - 2018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Bl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'Part 02'!$B$9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Vert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solidFill>
                <a:srgbClr val="00B0F0">
                  <a:alpha val="97000"/>
                </a:srgbClr>
              </a:solidFill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1"/>
              <c:layout>
                <c:manualLayout>
                  <c:x val="0"/>
                  <c:y val="-8.4875562720133283E-17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9515-472C-92E8-2D82D8A3A6C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02'!$C$8:$H$8</c:f>
              <c:strCache>
                <c:ptCount val="6"/>
                <c:pt idx="0">
                  <c:v>18-25</c:v>
                </c:pt>
                <c:pt idx="1">
                  <c:v>26-35</c:v>
                </c:pt>
                <c:pt idx="2">
                  <c:v>36-45</c:v>
                </c:pt>
                <c:pt idx="3">
                  <c:v>46-50</c:v>
                </c:pt>
                <c:pt idx="4">
                  <c:v>51-55</c:v>
                </c:pt>
                <c:pt idx="5">
                  <c:v>55+</c:v>
                </c:pt>
              </c:strCache>
            </c:strRef>
          </c:cat>
          <c:val>
            <c:numRef>
              <c:f>'Part 02'!$C$9:$H$9</c:f>
              <c:numCache>
                <c:formatCode>_(* #,##0.00_);_(* \(#,##0.00\);_(* "-"??_);_(@_)</c:formatCode>
                <c:ptCount val="6"/>
                <c:pt idx="0">
                  <c:v>767134.81000000169</c:v>
                </c:pt>
                <c:pt idx="1">
                  <c:v>1465045.33</c:v>
                </c:pt>
                <c:pt idx="2">
                  <c:v>741671.22000000044</c:v>
                </c:pt>
                <c:pt idx="3">
                  <c:v>302139.20999999985</c:v>
                </c:pt>
                <c:pt idx="4">
                  <c:v>265181.11999999976</c:v>
                </c:pt>
                <c:pt idx="5">
                  <c:v>146173.62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515-472C-92E8-2D82D8A3A6C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470239968"/>
        <c:axId val="470240800"/>
      </c:barChart>
      <c:catAx>
        <c:axId val="4702399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240800"/>
        <c:crosses val="autoZero"/>
        <c:auto val="1"/>
        <c:lblAlgn val="ctr"/>
        <c:lblOffset val="100"/>
        <c:noMultiLvlLbl val="0"/>
      </c:catAx>
      <c:valAx>
        <c:axId val="470240800"/>
        <c:scaling>
          <c:orientation val="minMax"/>
        </c:scaling>
        <c:delete val="0"/>
        <c:axPos val="b"/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02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5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2"/>
                </a:solidFill>
                <a:latin typeface="Proxima Nova Bl" panose="02000506030000020004" pitchFamily="50" charset="0"/>
              </a:rPr>
              <a:t>SALES PROPORTION by </a:t>
            </a:r>
            <a:r>
              <a:rPr lang="en-US" dirty="0" smtClean="0">
                <a:solidFill>
                  <a:schemeClr val="bg2"/>
                </a:solidFill>
                <a:latin typeface="Proxima Nova Bl" panose="02000506030000020004" pitchFamily="50" charset="0"/>
              </a:rPr>
              <a:t>AGE RANGE </a:t>
            </a:r>
            <a:r>
              <a:rPr lang="en-US" dirty="0">
                <a:solidFill>
                  <a:schemeClr val="bg2"/>
                </a:solidFill>
                <a:latin typeface="Proxima Nova Bl" panose="02000506030000020004" pitchFamily="50" charset="0"/>
              </a:rPr>
              <a:t>for 2017 - 2018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5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7D99-421F-B76C-F9F02FE6FF6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7D99-421F-B76C-F9F02FE6FF6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7D99-421F-B76C-F9F02FE6FF6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7D99-421F-B76C-F9F02FE6FF6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7D99-421F-B76C-F9F02FE6FF6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7D99-421F-B76C-F9F02FE6FF6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'Part 02'!$C$8:$H$8</c:f>
              <c:strCache>
                <c:ptCount val="6"/>
                <c:pt idx="0">
                  <c:v>18-25</c:v>
                </c:pt>
                <c:pt idx="1">
                  <c:v>26-35</c:v>
                </c:pt>
                <c:pt idx="2">
                  <c:v>36-45</c:v>
                </c:pt>
                <c:pt idx="3">
                  <c:v>46-50</c:v>
                </c:pt>
                <c:pt idx="4">
                  <c:v>51-55</c:v>
                </c:pt>
                <c:pt idx="5">
                  <c:v>55+</c:v>
                </c:pt>
              </c:strCache>
            </c:strRef>
          </c:cat>
          <c:val>
            <c:numRef>
              <c:f>'Part 02'!$C$9:$H$9</c:f>
              <c:numCache>
                <c:formatCode>_(* #,##0.00_);_(* \(#,##0.00\);_(* "-"??_);_(@_)</c:formatCode>
                <c:ptCount val="6"/>
                <c:pt idx="0">
                  <c:v>767134.81000000169</c:v>
                </c:pt>
                <c:pt idx="1">
                  <c:v>1465045.33</c:v>
                </c:pt>
                <c:pt idx="2">
                  <c:v>741671.22000000044</c:v>
                </c:pt>
                <c:pt idx="3">
                  <c:v>302139.20999999985</c:v>
                </c:pt>
                <c:pt idx="4">
                  <c:v>265181.11999999976</c:v>
                </c:pt>
                <c:pt idx="5">
                  <c:v>146173.62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7D99-421F-B76C-F9F02FE6FF65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Sales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Amount($)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by Age Group and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Gender 2017 vs</a:t>
            </a:r>
            <a:r>
              <a:rPr lang="en-US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 </a:t>
            </a:r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Proxima Nova Rg" panose="02000506030000020004" pitchFamily="50" charset="0"/>
              </a:rPr>
              <a:t>2018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Proxima Nova Rg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Rg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'Part 02'!$C$43</c:f>
              <c:strCache>
                <c:ptCount val="1"/>
                <c:pt idx="0">
                  <c:v>Male</c:v>
                </c:pt>
              </c:strCache>
            </c:strRef>
          </c:tx>
          <c:spPr>
            <a:pattFill prst="narVert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02'!$D$42:$I$42</c:f>
              <c:strCache>
                <c:ptCount val="6"/>
                <c:pt idx="0">
                  <c:v>18-25</c:v>
                </c:pt>
                <c:pt idx="1">
                  <c:v>26-35</c:v>
                </c:pt>
                <c:pt idx="2">
                  <c:v>36-45</c:v>
                </c:pt>
                <c:pt idx="3">
                  <c:v>46-50</c:v>
                </c:pt>
                <c:pt idx="4">
                  <c:v>51-55</c:v>
                </c:pt>
                <c:pt idx="5">
                  <c:v>55+</c:v>
                </c:pt>
              </c:strCache>
            </c:strRef>
          </c:cat>
          <c:val>
            <c:numRef>
              <c:f>'Part 02'!$D$43:$I$43</c:f>
              <c:numCache>
                <c:formatCode>_(* #,##0.00_);_(* \(#,##0.00\);_(* "-"??_);_(@_)</c:formatCode>
                <c:ptCount val="6"/>
                <c:pt idx="0">
                  <c:v>581659.79000000027</c:v>
                </c:pt>
                <c:pt idx="1">
                  <c:v>1149658.399999999</c:v>
                </c:pt>
                <c:pt idx="2">
                  <c:v>564809.23999999964</c:v>
                </c:pt>
                <c:pt idx="3">
                  <c:v>218190.41000000009</c:v>
                </c:pt>
                <c:pt idx="4">
                  <c:v>199603.16999999987</c:v>
                </c:pt>
                <c:pt idx="5">
                  <c:v>113069.54999999996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33-452A-81F5-4E7CB82EF92B}"/>
            </c:ext>
          </c:extLst>
        </c:ser>
        <c:ser>
          <c:idx val="1"/>
          <c:order val="1"/>
          <c:tx>
            <c:strRef>
              <c:f>'Part 02'!$C$44</c:f>
              <c:strCache>
                <c:ptCount val="1"/>
                <c:pt idx="0">
                  <c:v>Female</c:v>
                </c:pt>
              </c:strCache>
            </c:strRef>
          </c:tx>
          <c:spPr>
            <a:pattFill prst="narVert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02'!$D$42:$I$42</c:f>
              <c:strCache>
                <c:ptCount val="6"/>
                <c:pt idx="0">
                  <c:v>18-25</c:v>
                </c:pt>
                <c:pt idx="1">
                  <c:v>26-35</c:v>
                </c:pt>
                <c:pt idx="2">
                  <c:v>36-45</c:v>
                </c:pt>
                <c:pt idx="3">
                  <c:v>46-50</c:v>
                </c:pt>
                <c:pt idx="4">
                  <c:v>51-55</c:v>
                </c:pt>
                <c:pt idx="5">
                  <c:v>55+</c:v>
                </c:pt>
              </c:strCache>
            </c:strRef>
          </c:cat>
          <c:val>
            <c:numRef>
              <c:f>'Part 02'!$D$44:$I$44</c:f>
              <c:numCache>
                <c:formatCode>_(* #,##0.00_);_(* \(#,##0.00\);_(* "-"??_);_(@_)</c:formatCode>
                <c:ptCount val="6"/>
                <c:pt idx="0">
                  <c:v>185475.02000000002</c:v>
                </c:pt>
                <c:pt idx="1">
                  <c:v>315386.93</c:v>
                </c:pt>
                <c:pt idx="2">
                  <c:v>176861.9800000001</c:v>
                </c:pt>
                <c:pt idx="3">
                  <c:v>83948.800000000003</c:v>
                </c:pt>
                <c:pt idx="4">
                  <c:v>65577.949999999968</c:v>
                </c:pt>
                <c:pt idx="5">
                  <c:v>33104.07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33-452A-81F5-4E7CB82EF92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447602704"/>
        <c:axId val="447602288"/>
      </c:barChart>
      <c:catAx>
        <c:axId val="4476027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Age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447602288"/>
        <c:crosses val="autoZero"/>
        <c:auto val="1"/>
        <c:lblAlgn val="ctr"/>
        <c:lblOffset val="100"/>
        <c:noMultiLvlLbl val="0"/>
      </c:catAx>
      <c:valAx>
        <c:axId val="447602288"/>
        <c:scaling>
          <c:orientation val="minMax"/>
        </c:scaling>
        <c:delete val="0"/>
        <c:axPos val="b"/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476027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solidFill>
        <a:srgbClr val="FFFFFF"/>
      </a:solidFill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cap="all" baseline="0">
                <a:effectLst/>
                <a:latin typeface="Proxima Nova Bl" panose="02000506030000020004" pitchFamily="50" charset="0"/>
              </a:rPr>
              <a:t>Average Amount($) of CPA  by Age 2017</a:t>
            </a:r>
            <a:endParaRPr lang="en-US" sz="1400">
              <a:effectLst/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'Part 03'!$B$41</c:f>
              <c:strCache>
                <c:ptCount val="1"/>
                <c:pt idx="0">
                  <c:v>2017</c:v>
                </c:pt>
              </c:strCache>
            </c:strRef>
          </c:tx>
          <c:spPr>
            <a:pattFill prst="narVert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solidFill>
                <a:srgbClr val="FFFFFF"/>
              </a:solidFill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32EB-4A11-8E97-E663D532CD8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03'!$C$40:$H$40</c:f>
              <c:strCache>
                <c:ptCount val="6"/>
                <c:pt idx="0">
                  <c:v>18-25</c:v>
                </c:pt>
                <c:pt idx="1">
                  <c:v>26-35</c:v>
                </c:pt>
                <c:pt idx="2">
                  <c:v>36-45</c:v>
                </c:pt>
                <c:pt idx="3">
                  <c:v>46-50</c:v>
                </c:pt>
                <c:pt idx="4">
                  <c:v>51-55</c:v>
                </c:pt>
                <c:pt idx="5">
                  <c:v>55+</c:v>
                </c:pt>
              </c:strCache>
            </c:strRef>
          </c:cat>
          <c:val>
            <c:numRef>
              <c:f>'Part 03'!$C$41:$H$41</c:f>
              <c:numCache>
                <c:formatCode>_(* #,##0_);_(* \(#,##0\);_(* "-"??_);_(@_)</c:formatCode>
                <c:ptCount val="6"/>
                <c:pt idx="0">
                  <c:v>81.865735907553244</c:v>
                </c:pt>
                <c:pt idx="1">
                  <c:v>86.837983128168204</c:v>
                </c:pt>
                <c:pt idx="2">
                  <c:v>81.913871772253415</c:v>
                </c:pt>
                <c:pt idx="3">
                  <c:v>88.067081387478879</c:v>
                </c:pt>
                <c:pt idx="4">
                  <c:v>87.466251740506365</c:v>
                </c:pt>
                <c:pt idx="5">
                  <c:v>90.702570138888916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EB-4A11-8E97-E663D532CD8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468494064"/>
        <c:axId val="468496144"/>
      </c:barChart>
      <c:catAx>
        <c:axId val="4684940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8496144"/>
        <c:crosses val="autoZero"/>
        <c:auto val="1"/>
        <c:lblAlgn val="ctr"/>
        <c:lblOffset val="100"/>
        <c:noMultiLvlLbl val="0"/>
      </c:catAx>
      <c:valAx>
        <c:axId val="468496144"/>
        <c:scaling>
          <c:orientation val="minMax"/>
        </c:scaling>
        <c:delete val="0"/>
        <c:axPos val="b"/>
        <c:numFmt formatCode="_(* #,##0_);_(* \(#,##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849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dirty="0" smtClean="0">
                <a:latin typeface="Proxima Nova Bl" panose="02000506030000020004" pitchFamily="50" charset="0"/>
              </a:rPr>
              <a:t>Sales </a:t>
            </a:r>
            <a:r>
              <a:rPr lang="en-US" sz="1200" dirty="0">
                <a:latin typeface="Proxima Nova Bl" panose="02000506030000020004" pitchFamily="50" charset="0"/>
              </a:rPr>
              <a:t>by Channel </a:t>
            </a:r>
            <a:r>
              <a:rPr lang="en-US" sz="1200" dirty="0" smtClean="0">
                <a:latin typeface="Proxima Nova Bl" panose="02000506030000020004" pitchFamily="50" charset="0"/>
              </a:rPr>
              <a:t>($) TREND 2017 vs 2018</a:t>
            </a:r>
            <a:endParaRPr lang="en-US" sz="1200" dirty="0"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'Part 03'!$G$10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-540000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baseline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Proxima Nova Rg" panose="02000506030000020004" pitchFamily="50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508-4ED6-89B3-DC3F346150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03'!$H$9:$J$9</c:f>
              <c:strCache>
                <c:ptCount val="3"/>
                <c:pt idx="0">
                  <c:v>Blog</c:v>
                </c:pt>
                <c:pt idx="1">
                  <c:v>Social</c:v>
                </c:pt>
                <c:pt idx="2">
                  <c:v>Paid</c:v>
                </c:pt>
              </c:strCache>
            </c:strRef>
          </c:cat>
          <c:val>
            <c:numRef>
              <c:f>'Part 03'!$H$10:$J$10</c:f>
              <c:numCache>
                <c:formatCode>_(* #,##0_);_(* \(#,##0\);_(* "-"??_);_(@_)</c:formatCode>
                <c:ptCount val="3"/>
                <c:pt idx="0">
                  <c:v>424035.49000000046</c:v>
                </c:pt>
                <c:pt idx="1">
                  <c:v>514446.93999999866</c:v>
                </c:pt>
                <c:pt idx="2">
                  <c:v>656431.4199999969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508-4ED6-89B3-DC3F34615038}"/>
            </c:ext>
          </c:extLst>
        </c:ser>
        <c:ser>
          <c:idx val="1"/>
          <c:order val="1"/>
          <c:tx>
            <c:strRef>
              <c:f>'Part 03'!$G$11</c:f>
              <c:strCache>
                <c:ptCount val="1"/>
                <c:pt idx="0">
                  <c:v>2018</c:v>
                </c:pt>
              </c:strCache>
            </c:strRef>
          </c:tx>
          <c:spPr>
            <a:solidFill>
              <a:srgbClr val="00B0F0"/>
            </a:solidFill>
            <a:ln>
              <a:noFill/>
            </a:ln>
            <a:effectLst/>
          </c:spPr>
          <c:invertIfNegative val="0"/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-5400000" spcFirstLastPara="1" vertOverflow="clip" horzOverflow="clip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800" b="1" i="0" u="none" strike="noStrike" kern="1200" baseline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latin typeface="Proxima Nova Rg" panose="02000506030000020004" pitchFamily="50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6508-4ED6-89B3-DC3F3461503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03'!$H$9:$J$9</c:f>
              <c:strCache>
                <c:ptCount val="3"/>
                <c:pt idx="0">
                  <c:v>Blog</c:v>
                </c:pt>
                <c:pt idx="1">
                  <c:v>Social</c:v>
                </c:pt>
                <c:pt idx="2">
                  <c:v>Paid</c:v>
                </c:pt>
              </c:strCache>
            </c:strRef>
          </c:cat>
          <c:val>
            <c:numRef>
              <c:f>'Part 03'!$H$11:$J$11</c:f>
              <c:numCache>
                <c:formatCode>_(* #,##0_);_(* \(#,##0\);_(* "-"??_);_(@_)</c:formatCode>
                <c:ptCount val="3"/>
                <c:pt idx="0">
                  <c:v>519980.7700000013</c:v>
                </c:pt>
                <c:pt idx="1">
                  <c:v>679261.57000000181</c:v>
                </c:pt>
                <c:pt idx="2">
                  <c:v>893189.11999999813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508-4ED6-89B3-DC3F3461503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755792896"/>
        <c:axId val="755772512"/>
      </c:barChart>
      <c:catAx>
        <c:axId val="7557928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Proxima Nova Rg" panose="02000506030000020004" pitchFamily="50" charset="0"/>
                <a:ea typeface="+mn-ea"/>
                <a:cs typeface="+mn-cs"/>
              </a:defRPr>
            </a:pPr>
            <a:endParaRPr lang="en-US"/>
          </a:p>
        </c:txPr>
        <c:crossAx val="755772512"/>
        <c:crosses val="autoZero"/>
        <c:auto val="1"/>
        <c:lblAlgn val="ctr"/>
        <c:lblOffset val="100"/>
        <c:noMultiLvlLbl val="0"/>
      </c:catAx>
      <c:valAx>
        <c:axId val="755772512"/>
        <c:scaling>
          <c:orientation val="minMax"/>
        </c:scaling>
        <c:delete val="1"/>
        <c:axPos val="l"/>
        <c:numFmt formatCode="_(* #,##0_);_(* \(#,##0\);_(* &quot;-&quot;??_);_(@_)" sourceLinked="1"/>
        <c:majorTickMark val="none"/>
        <c:minorTickMark val="none"/>
        <c:tickLblPos val="nextTo"/>
        <c:crossAx val="755792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Bl" panose="02000506030000020004" pitchFamily="50" charset="0"/>
                <a:ea typeface="+mn-ea"/>
                <a:cs typeface="+mn-cs"/>
              </a:defRPr>
            </a:pPr>
            <a:r>
              <a:rPr lang="en-US" dirty="0">
                <a:latin typeface="Proxima Nova Bl" panose="02000506030000020004" pitchFamily="50" charset="0"/>
              </a:rPr>
              <a:t>Total REVENUE</a:t>
            </a:r>
            <a:r>
              <a:rPr lang="en-US" baseline="0" dirty="0">
                <a:latin typeface="Proxima Nova Bl" panose="02000506030000020004" pitchFamily="50" charset="0"/>
              </a:rPr>
              <a:t> OVERTIME 2017 vs 2018</a:t>
            </a:r>
            <a:endParaRPr lang="en-US" dirty="0">
              <a:latin typeface="Proxima Nova Bl" panose="02000506030000020004" pitchFamily="50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Bl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'Part 04'!$B$10</c:f>
              <c:strCache>
                <c:ptCount val="1"/>
                <c:pt idx="0">
                  <c:v>Total Sales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Proxima Nova Rg" panose="02000506030000020004" pitchFamily="50" charset="0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7CC0-473A-BB25-7A693631A59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'Part 04'!$C$9:$D$9</c:f>
              <c:numCache>
                <c:formatCode>General</c:formatCode>
                <c:ptCount val="2"/>
                <c:pt idx="0">
                  <c:v>2017</c:v>
                </c:pt>
                <c:pt idx="1">
                  <c:v>2018</c:v>
                </c:pt>
              </c:numCache>
            </c:numRef>
          </c:cat>
          <c:val>
            <c:numRef>
              <c:f>'Part 04'!$C$10:$D$10</c:f>
              <c:numCache>
                <c:formatCode>_(* #,##0.00_);_(* \(#,##0.00\);_(* "-"??_);_(@_)</c:formatCode>
                <c:ptCount val="2"/>
                <c:pt idx="0">
                  <c:v>1594913.8499999931</c:v>
                </c:pt>
                <c:pt idx="1">
                  <c:v>2092431.4600000083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C0-473A-BB25-7A693631A59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928540000"/>
        <c:axId val="928540832"/>
      </c:barChart>
      <c:catAx>
        <c:axId val="928540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8540832"/>
        <c:crosses val="autoZero"/>
        <c:auto val="1"/>
        <c:lblAlgn val="ctr"/>
        <c:lblOffset val="100"/>
        <c:noMultiLvlLbl val="0"/>
      </c:catAx>
      <c:valAx>
        <c:axId val="928540832"/>
        <c:scaling>
          <c:orientation val="minMax"/>
        </c:scaling>
        <c:delete val="0"/>
        <c:axPos val="l"/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28540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Bl" panose="02000506030000020004" pitchFamily="50" charset="0"/>
                <a:ea typeface="+mn-ea"/>
                <a:cs typeface="+mn-cs"/>
              </a:defRPr>
            </a:pPr>
            <a:r>
              <a:rPr lang="en-US" dirty="0">
                <a:latin typeface="Proxima Nova Bl" panose="02000506030000020004" pitchFamily="50" charset="0"/>
              </a:rPr>
              <a:t> Average Order Amount($) </a:t>
            </a:r>
            <a:r>
              <a:rPr lang="en-US" dirty="0" smtClean="0">
                <a:latin typeface="Proxima Nova Bl" panose="02000506030000020004" pitchFamily="50" charset="0"/>
              </a:rPr>
              <a:t>2017 </a:t>
            </a:r>
            <a:r>
              <a:rPr lang="en-US" dirty="0">
                <a:latin typeface="Proxima Nova Bl" panose="02000506030000020004" pitchFamily="50" charset="0"/>
              </a:rPr>
              <a:t>vs 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Bl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'Part 04'!$B$11</c:f>
              <c:strCache>
                <c:ptCount val="1"/>
                <c:pt idx="0">
                  <c:v> Average Order Amount</c:v>
                </c:pt>
              </c:strCache>
            </c:strRef>
          </c:tx>
          <c:spPr>
            <a:pattFill prst="narHorz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'Part 04'!$C$9:$D$9</c:f>
              <c:numCache>
                <c:formatCode>General</c:formatCode>
                <c:ptCount val="2"/>
                <c:pt idx="0">
                  <c:v>2017</c:v>
                </c:pt>
                <c:pt idx="1">
                  <c:v>2018</c:v>
                </c:pt>
              </c:numCache>
            </c:numRef>
          </c:cat>
          <c:val>
            <c:numRef>
              <c:f>'Part 04'!$C$11:$D$11</c:f>
              <c:numCache>
                <c:formatCode>_(* #,##0.00_);_(* \(#,##0.00\);_(* "-"??_);_(@_)</c:formatCode>
                <c:ptCount val="2"/>
                <c:pt idx="0">
                  <c:v>92.132970365663056</c:v>
                </c:pt>
                <c:pt idx="1">
                  <c:v>93.449665490599273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5C-46D4-AE88-C3D98CD9119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64"/>
        <c:overlap val="-22"/>
        <c:axId val="755785408"/>
        <c:axId val="755789984"/>
      </c:barChart>
      <c:catAx>
        <c:axId val="755785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5789984"/>
        <c:crosses val="autoZero"/>
        <c:auto val="1"/>
        <c:lblAlgn val="ctr"/>
        <c:lblOffset val="100"/>
        <c:noMultiLvlLbl val="0"/>
      </c:catAx>
      <c:valAx>
        <c:axId val="755789984"/>
        <c:scaling>
          <c:orientation val="minMax"/>
        </c:scaling>
        <c:delete val="0"/>
        <c:axPos val="l"/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5578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Proxima Nova Bl" panose="02000506030000020004" pitchFamily="50" charset="0"/>
                <a:ea typeface="+mn-ea"/>
                <a:cs typeface="+mn-cs"/>
              </a:defRPr>
            </a:pPr>
            <a:r>
              <a:rPr lang="en-US" sz="1400">
                <a:latin typeface="Proxima Nova Bl" panose="02000506030000020004" pitchFamily="50" charset="0"/>
              </a:rPr>
              <a:t>Product Category Total Sales($) 2017-2018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Proxima Nova Bl" panose="02000506030000020004" pitchFamily="50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narVert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invertIfNegative val="0"/>
          <c:dLbls>
            <c:dLbl>
              <c:idx val="4"/>
              <c:layout>
                <c:manualLayout>
                  <c:x val="-1.0721123712016836E-16"/>
                  <c:y val="4.629629629629629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0-1B41-4955-97AE-18B70C88F4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Proxima Nova Rg" panose="02000506030000020004" pitchFamily="50" charset="0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'Part 05'!$C$3:$H$3</c:f>
              <c:strCache>
                <c:ptCount val="6"/>
                <c:pt idx="0">
                  <c:v>Books</c:v>
                </c:pt>
                <c:pt idx="1">
                  <c:v>Clothing</c:v>
                </c:pt>
                <c:pt idx="2">
                  <c:v>Games</c:v>
                </c:pt>
                <c:pt idx="3">
                  <c:v>Grocery</c:v>
                </c:pt>
                <c:pt idx="4">
                  <c:v>Pets</c:v>
                </c:pt>
                <c:pt idx="5">
                  <c:v>Toys</c:v>
                </c:pt>
              </c:strCache>
            </c:strRef>
          </c:cat>
          <c:val>
            <c:numRef>
              <c:f>'Part 05'!$C$6:$H$6</c:f>
              <c:numCache>
                <c:formatCode>_(* #,##0.00_);_(* \(#,##0.00\);_(* "-"??_);_(@_)</c:formatCode>
                <c:ptCount val="6"/>
                <c:pt idx="0">
                  <c:v>457693.70999999996</c:v>
                </c:pt>
                <c:pt idx="1">
                  <c:v>466658.14000000025</c:v>
                </c:pt>
                <c:pt idx="2">
                  <c:v>458703.93999999936</c:v>
                </c:pt>
                <c:pt idx="3">
                  <c:v>923605.53999999841</c:v>
                </c:pt>
                <c:pt idx="4">
                  <c:v>920187.30000000109</c:v>
                </c:pt>
                <c:pt idx="5">
                  <c:v>460496.68000000069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B41-4955-97AE-18B70C88F43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1010519552"/>
        <c:axId val="1010517056"/>
      </c:barChart>
      <c:catAx>
        <c:axId val="10105195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0517056"/>
        <c:crosses val="autoZero"/>
        <c:auto val="1"/>
        <c:lblAlgn val="ctr"/>
        <c:lblOffset val="100"/>
        <c:noMultiLvlLbl val="0"/>
      </c:catAx>
      <c:valAx>
        <c:axId val="1010517056"/>
        <c:scaling>
          <c:orientation val="minMax"/>
        </c:scaling>
        <c:delete val="0"/>
        <c:axPos val="b"/>
        <c:numFmt formatCode="_(* #,##0.00_);_(* \(#,##0.00\);_(* &quot;-&quot;??_);_(@_)" sourceLinked="1"/>
        <c:majorTickMark val="none"/>
        <c:minorTickMark val="none"/>
        <c:tickLblPos val="none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10519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1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35000"/>
          <a:lumOff val="65000"/>
        </a:schemeClr>
      </a:solidFill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/>
    <cs:fontRef idx="minor">
      <a:schemeClr val="dk1"/>
    </cs:fontRef>
    <cs:spPr>
      <a:noFill/>
      <a:ln w="25400" cap="flat" cmpd="sng" algn="ctr">
        <a:solidFill>
          <a:schemeClr val="phClr"/>
        </a:solidFill>
        <a:miter lim="800000"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flat" cmpd="sng" algn="ctr">
        <a:solidFill>
          <a:schemeClr val="phClr"/>
        </a:solidFill>
        <a:miter lim="800000"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1"/>
    <cs:effectRef idx="0"/>
    <cs:fontRef idx="minor">
      <a:schemeClr val="tx1"/>
    </cs:fontRef>
    <cs:spPr>
      <a:ln w="9525">
        <a:solidFill>
          <a:schemeClr val="phClr"/>
        </a:solidFill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0" kern="1200" cap="none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80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800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8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0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f1f0843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f1f0843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f1f0843d9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f1f0843d9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f1f0843d9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f1f0843d9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4f1f0843d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4f1f0843d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f1f0843d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f1f0843d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f1f0843d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f1f0843d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f1f0843d9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f1f0843d9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47013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f1f0843d9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f1f0843d9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f1f0843d9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f1f0843d9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4f1f0843d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4f1f0843d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4f1f0843d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4f1f0843d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2B3E4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7" name="Google Shape;87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0" name="Google Shape;90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1" name="Google Shape;91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and Content">
  <p:cSld name="3_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Thin"/>
              <a:buNone/>
              <a:defRPr sz="2800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 Light"/>
              <a:buChar char="●"/>
              <a:defRPr sz="18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●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●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 Light"/>
              <a:buChar char="○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 Light"/>
              <a:buChar char="■"/>
              <a:defRPr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7as-K-mNyxk5mVWW8RBuUb4Nt4rTkGEskIb7tQC1YQs/edit#gid=406006439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www.extendoffice.com/documents/excel/2540-excel-countif-multiple-criteria.html" TargetMode="External"/><Relationship Id="rId4" Type="http://schemas.openxmlformats.org/officeDocument/2006/relationships/hyperlink" Target="https://exceljet.net/excel-functions/excel-averageif-func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chart" Target="../charts/char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B3E4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7"/>
          <p:cNvSpPr txBox="1">
            <a:spLocks noGrp="1"/>
          </p:cNvSpPr>
          <p:nvPr>
            <p:ph type="ctrTitle"/>
          </p:nvPr>
        </p:nvSpPr>
        <p:spPr>
          <a:xfrm>
            <a:off x="496124" y="733207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roxima Nova Bl" panose="02000506030000020004" pitchFamily="50" charset="0"/>
              </a:rPr>
              <a:t>Udacity </a:t>
            </a:r>
            <a:endParaRPr dirty="0">
              <a:solidFill>
                <a:schemeClr val="lt1"/>
              </a:solidFill>
              <a:latin typeface="Proxima Nova Bl" panose="02000506030000020004" pitchFamily="50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roxima Nova Bl" panose="02000506030000020004" pitchFamily="50" charset="0"/>
              </a:rPr>
              <a:t>Marketing Analytics</a:t>
            </a:r>
            <a:endParaRPr dirty="0">
              <a:solidFill>
                <a:schemeClr val="lt1"/>
              </a:solidFill>
              <a:latin typeface="Proxima Nova Bl" panose="02000506030000020004" pitchFamily="50" charset="0"/>
            </a:endParaRPr>
          </a:p>
        </p:txBody>
      </p:sp>
      <p:sp>
        <p:nvSpPr>
          <p:cNvPr id="104" name="Google Shape;104;p2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1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roxima Nova Rg" panose="02000506030000020004" pitchFamily="50" charset="0"/>
                <a:sym typeface="Open Sans Light"/>
              </a:rPr>
              <a:t>Nanodegree Program</a:t>
            </a:r>
            <a:endParaRPr dirty="0">
              <a:solidFill>
                <a:schemeClr val="lt1"/>
              </a:solidFill>
              <a:latin typeface="Proxima Nova Rg" panose="02000506030000020004" pitchFamily="50" charset="0"/>
              <a:sym typeface="Open Sans 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Proxima Nova Rg" panose="02000506030000020004" pitchFamily="50" charset="0"/>
                <a:sym typeface="Open Sans Light"/>
              </a:rPr>
              <a:t> Project: </a:t>
            </a:r>
            <a:r>
              <a:rPr lang="en" dirty="0">
                <a:solidFill>
                  <a:schemeClr val="lt1"/>
                </a:solidFill>
                <a:latin typeface="Proxima Nova Rg" panose="02000506030000020004" pitchFamily="50" charset="0"/>
              </a:rPr>
              <a:t>Craft a Report </a:t>
            </a:r>
            <a:endParaRPr dirty="0">
              <a:solidFill>
                <a:schemeClr val="lt1"/>
              </a:solidFill>
              <a:latin typeface="Proxima Nova Rg" panose="02000506030000020004" pitchFamily="50" charset="0"/>
              <a:sym typeface="Open Sans Light"/>
            </a:endParaRPr>
          </a:p>
        </p:txBody>
      </p:sp>
      <p:sp>
        <p:nvSpPr>
          <p:cNvPr id="4" name="Google Shape;104;p27"/>
          <p:cNvSpPr txBox="1">
            <a:spLocks/>
          </p:cNvSpPr>
          <p:nvPr/>
        </p:nvSpPr>
        <p:spPr>
          <a:xfrm>
            <a:off x="404626" y="4044962"/>
            <a:ext cx="8520600" cy="111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marL="0" indent="0"/>
            <a:r>
              <a:rPr lang="en-US" sz="2200" dirty="0" smtClean="0">
                <a:solidFill>
                  <a:schemeClr val="lt1"/>
                </a:solidFill>
                <a:latin typeface="Proxima Nova Bl" panose="02000506030000020004" pitchFamily="50" charset="0"/>
              </a:rPr>
              <a:t>N</a:t>
            </a:r>
            <a:r>
              <a:rPr lang="pt-BR" sz="2200" dirty="0" err="1" smtClean="0">
                <a:solidFill>
                  <a:schemeClr val="lt1"/>
                </a:solidFill>
                <a:latin typeface="Proxima Nova Bl" panose="02000506030000020004" pitchFamily="50" charset="0"/>
              </a:rPr>
              <a:t>élio</a:t>
            </a:r>
            <a:r>
              <a:rPr lang="pt-BR" sz="2200" dirty="0" smtClean="0">
                <a:solidFill>
                  <a:schemeClr val="lt1"/>
                </a:solidFill>
                <a:latin typeface="Proxima Nova Bl" panose="02000506030000020004" pitchFamily="50" charset="0"/>
              </a:rPr>
              <a:t> </a:t>
            </a:r>
            <a:r>
              <a:rPr lang="pt-BR" sz="2200" dirty="0" err="1" smtClean="0">
                <a:solidFill>
                  <a:schemeClr val="lt1"/>
                </a:solidFill>
                <a:latin typeface="Proxima Nova Bl" panose="02000506030000020004" pitchFamily="50" charset="0"/>
              </a:rPr>
              <a:t>Macombo</a:t>
            </a:r>
            <a:endParaRPr lang="en-US" sz="2200" dirty="0" smtClean="0">
              <a:solidFill>
                <a:schemeClr val="lt1"/>
              </a:solidFill>
              <a:latin typeface="Proxima Nova Bl" panose="02000506030000020004" pitchFamily="50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FFAE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Product Categories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2889697"/>
              </p:ext>
            </p:extLst>
          </p:nvPr>
        </p:nvGraphicFramePr>
        <p:xfrm>
          <a:off x="311700" y="1346146"/>
          <a:ext cx="4721838" cy="31336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5398034" y="1789583"/>
            <a:ext cx="3581411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Question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: </a:t>
            </a:r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Demonstrate CPA by</a:t>
            </a:r>
          </a:p>
          <a:p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product </a:t>
            </a:r>
            <a:r>
              <a:rPr lang="en-US" i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category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During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the two year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period 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Grocery had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the lowest average CPA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among the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categories at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$166.54,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followed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by Books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and Pets at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$170.20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and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$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172.12 respectively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.</a:t>
            </a:r>
          </a:p>
          <a:p>
            <a:endParaRPr lang="en-US" b="1" dirty="0" smtClean="0">
              <a:solidFill>
                <a:srgbClr val="595959"/>
              </a:solidFill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Games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had the highest average CPA </a:t>
            </a: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at $175.72,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followed by Toys at $173.77,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and Clothing at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$173.39.</a:t>
            </a:r>
            <a:endParaRPr lang="en-US" dirty="0">
              <a:latin typeface="Proxima Nova Rg" panose="02000506030000020004" pitchFamily="50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CCB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Everything Else</a:t>
            </a:r>
            <a:endParaRPr dirty="0">
              <a:latin typeface="Proxima Nova Rg" panose="02000506030000020004" pitchFamily="50" charset="0"/>
            </a:endParaRPr>
          </a:p>
        </p:txBody>
      </p:sp>
      <p:sp>
        <p:nvSpPr>
          <p:cNvPr id="164" name="Google Shape;164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en-US" dirty="0">
                <a:latin typeface="Proxima Nova Rg" panose="02000506030000020004" pitchFamily="50" charset="0"/>
              </a:rPr>
              <a:t>The </a:t>
            </a:r>
            <a:r>
              <a:rPr lang="en-US" b="1" dirty="0">
                <a:latin typeface="Proxima Nova Rg" panose="02000506030000020004" pitchFamily="50" charset="0"/>
              </a:rPr>
              <a:t>dataset</a:t>
            </a:r>
            <a:r>
              <a:rPr lang="en-US" dirty="0">
                <a:latin typeface="Proxima Nova Rg" panose="02000506030000020004" pitchFamily="50" charset="0"/>
              </a:rPr>
              <a:t> used for crafting this report can be downloaded from </a:t>
            </a:r>
            <a:r>
              <a:rPr lang="en-US" dirty="0">
                <a:latin typeface="Proxima Nova Rg" panose="02000506030000020004" pitchFamily="50" charset="0"/>
                <a:hlinkClick r:id="rId3"/>
              </a:rPr>
              <a:t>here</a:t>
            </a:r>
            <a:r>
              <a:rPr lang="en-US" dirty="0" smtClean="0">
                <a:latin typeface="Proxima Nova Rg" panose="02000506030000020004" pitchFamily="50" charset="0"/>
              </a:rPr>
              <a:t>.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>
                <a:latin typeface="Proxima Nova Rg" panose="02000506030000020004" pitchFamily="50" charset="0"/>
              </a:rPr>
              <a:t>Excel How To </a:t>
            </a:r>
            <a:r>
              <a:rPr lang="en-US" b="1" dirty="0" smtClean="0">
                <a:latin typeface="Proxima Nova Rg" panose="02000506030000020004" pitchFamily="50" charset="0"/>
              </a:rPr>
              <a:t>Average If</a:t>
            </a:r>
            <a:r>
              <a:rPr lang="en-US" dirty="0" smtClean="0">
                <a:latin typeface="Proxima Nova Rg" panose="02000506030000020004" pitchFamily="50" charset="0"/>
              </a:rPr>
              <a:t> Function  with multiple </a:t>
            </a:r>
            <a:r>
              <a:rPr lang="en-US" dirty="0" smtClean="0">
                <a:latin typeface="Proxima Nova Rg" panose="02000506030000020004" pitchFamily="50" charset="0"/>
                <a:hlinkClick r:id="rId4"/>
              </a:rPr>
              <a:t>criteria</a:t>
            </a:r>
            <a:r>
              <a:rPr lang="en-US" dirty="0" smtClean="0">
                <a:latin typeface="Proxima Nova Rg" panose="02000506030000020004" pitchFamily="50" charset="0"/>
              </a:rPr>
              <a:t>.</a:t>
            </a:r>
          </a:p>
          <a:p>
            <a:pPr marL="285750" indent="-285750">
              <a:spcAft>
                <a:spcPts val="1600"/>
              </a:spcAft>
            </a:pPr>
            <a:r>
              <a:rPr lang="en-US" dirty="0" smtClean="0">
                <a:latin typeface="Proxima Nova Rg" panose="02000506030000020004" pitchFamily="50" charset="0"/>
              </a:rPr>
              <a:t>Excel How </a:t>
            </a:r>
            <a:r>
              <a:rPr lang="en-US" dirty="0">
                <a:latin typeface="Proxima Nova Rg" panose="02000506030000020004" pitchFamily="50" charset="0"/>
              </a:rPr>
              <a:t>To </a:t>
            </a:r>
            <a:r>
              <a:rPr lang="en-US" b="1" dirty="0" smtClean="0">
                <a:latin typeface="Proxima Nova Rg" panose="02000506030000020004" pitchFamily="50" charset="0"/>
              </a:rPr>
              <a:t>Count If </a:t>
            </a:r>
            <a:r>
              <a:rPr lang="en-US" dirty="0" smtClean="0">
                <a:latin typeface="Proxima Nova Rg" panose="02000506030000020004" pitchFamily="50" charset="0"/>
              </a:rPr>
              <a:t>with </a:t>
            </a:r>
            <a:r>
              <a:rPr lang="en-US" dirty="0">
                <a:latin typeface="Proxima Nova Rg" panose="02000506030000020004" pitchFamily="50" charset="0"/>
              </a:rPr>
              <a:t>Multiple </a:t>
            </a:r>
            <a:r>
              <a:rPr lang="en-US" dirty="0" smtClean="0">
                <a:latin typeface="Proxima Nova Rg" panose="02000506030000020004" pitchFamily="50" charset="0"/>
                <a:hlinkClick r:id="rId5"/>
              </a:rPr>
              <a:t>criteria</a:t>
            </a:r>
            <a:r>
              <a:rPr lang="en-US" dirty="0" smtClean="0">
                <a:latin typeface="Proxima Nova Rg" panose="02000506030000020004" pitchFamily="50" charset="0"/>
              </a:rPr>
              <a:t>.</a:t>
            </a:r>
            <a:r>
              <a:rPr lang="en" dirty="0"/>
              <a:t/>
            </a:r>
            <a:br>
              <a:rPr lang="en" dirty="0"/>
            </a:b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B3E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Objective Results 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8388203"/>
              </p:ext>
            </p:extLst>
          </p:nvPr>
        </p:nvGraphicFramePr>
        <p:xfrm>
          <a:off x="311700" y="1415740"/>
          <a:ext cx="436406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4675766" y="1819513"/>
            <a:ext cx="415653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b="1" dirty="0">
                <a:solidFill>
                  <a:srgbClr val="00B0F0"/>
                </a:solidFill>
                <a:latin typeface="Proxima Nova Rg" panose="02000506030000020004" pitchFamily="50" charset="0"/>
              </a:rPr>
              <a:t>Objective</a:t>
            </a:r>
            <a:r>
              <a:rPr lang="en-US" b="1" dirty="0" smtClean="0">
                <a:solidFill>
                  <a:srgbClr val="00B0F0"/>
                </a:solidFill>
                <a:latin typeface="Proxima Nova Rg" panose="02000506030000020004" pitchFamily="50" charset="0"/>
              </a:rPr>
              <a:t>:</a:t>
            </a:r>
          </a:p>
          <a:p>
            <a:r>
              <a:rPr lang="en-US" b="1" dirty="0" smtClean="0">
                <a:latin typeface="Proxima Nova Rg" panose="02000506030000020004" pitchFamily="50" charset="0"/>
              </a:rPr>
              <a:t>Increase </a:t>
            </a:r>
            <a:r>
              <a:rPr lang="en-US" b="1" dirty="0">
                <a:latin typeface="Proxima Nova Rg" panose="02000506030000020004" pitchFamily="50" charset="0"/>
              </a:rPr>
              <a:t>total sales by </a:t>
            </a:r>
            <a:r>
              <a:rPr lang="en-US" b="1" dirty="0" smtClean="0">
                <a:latin typeface="Proxima Nova Rg" panose="02000506030000020004" pitchFamily="50" charset="0"/>
              </a:rPr>
              <a:t>31% </a:t>
            </a:r>
            <a:r>
              <a:rPr lang="en-US" b="1" dirty="0">
                <a:latin typeface="Proxima Nova Rg" panose="02000506030000020004" pitchFamily="50" charset="0"/>
              </a:rPr>
              <a:t>on Black Friday </a:t>
            </a:r>
            <a:endParaRPr lang="en-US" b="1" dirty="0" smtClean="0">
              <a:latin typeface="Proxima Nova Rg" panose="02000506030000020004" pitchFamily="50" charset="0"/>
            </a:endParaRPr>
          </a:p>
          <a:p>
            <a:r>
              <a:rPr lang="en-US" b="1" dirty="0" smtClean="0">
                <a:latin typeface="Proxima Nova Rg" panose="02000506030000020004" pitchFamily="50" charset="0"/>
              </a:rPr>
              <a:t>2017 vs. Black </a:t>
            </a:r>
            <a:r>
              <a:rPr lang="en-US" b="1" dirty="0">
                <a:latin typeface="Proxima Nova Rg" panose="02000506030000020004" pitchFamily="50" charset="0"/>
              </a:rPr>
              <a:t>Friday </a:t>
            </a:r>
            <a:r>
              <a:rPr lang="en-US" b="1" dirty="0" smtClean="0">
                <a:latin typeface="Proxima Nova Rg" panose="02000506030000020004" pitchFamily="50" charset="0"/>
              </a:rPr>
              <a:t>2018.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Proxima Nova Rg" panose="02000506030000020004" pitchFamily="50" charset="0"/>
              </a:rPr>
              <a:t>Sales </a:t>
            </a:r>
            <a:r>
              <a:rPr lang="en-US" dirty="0">
                <a:latin typeface="Proxima Nova Rg" panose="02000506030000020004" pitchFamily="50" charset="0"/>
              </a:rPr>
              <a:t>increased by $497,517.61 in 2018, </a:t>
            </a:r>
            <a:r>
              <a:rPr lang="en-US" dirty="0" smtClean="0">
                <a:latin typeface="Proxima Nova Rg" panose="02000506030000020004" pitchFamily="50" charset="0"/>
              </a:rPr>
              <a:t>this represents </a:t>
            </a:r>
            <a:r>
              <a:rPr lang="en-US" dirty="0">
                <a:latin typeface="Proxima Nova Rg" panose="02000506030000020004" pitchFamily="50" charset="0"/>
              </a:rPr>
              <a:t>an increase of </a:t>
            </a:r>
            <a:r>
              <a:rPr lang="en-US" dirty="0" smtClean="0">
                <a:latin typeface="Proxima Nova Rg" panose="02000506030000020004" pitchFamily="50" charset="0"/>
              </a:rPr>
              <a:t>31% which means that the </a:t>
            </a:r>
            <a:r>
              <a:rPr lang="en-US" dirty="0">
                <a:latin typeface="Proxima Nova Rg" panose="02000506030000020004" pitchFamily="50" charset="0"/>
              </a:rPr>
              <a:t>goal </a:t>
            </a:r>
            <a:r>
              <a:rPr lang="en-US" dirty="0" smtClean="0">
                <a:latin typeface="Proxima Nova Rg" panose="02000506030000020004" pitchFamily="50" charset="0"/>
              </a:rPr>
              <a:t>was met.</a:t>
            </a:r>
          </a:p>
          <a:p>
            <a:endParaRPr lang="en-US" dirty="0">
              <a:latin typeface="Proxima Nova Rg" panose="02000506030000020004" pitchFamily="50" charset="0"/>
            </a:endParaRPr>
          </a:p>
          <a:p>
            <a:r>
              <a:rPr lang="en-US" b="1" dirty="0">
                <a:latin typeface="Proxima Nova Rg" panose="02000506030000020004" pitchFamily="50" charset="0"/>
              </a:rPr>
              <a:t>Decrease total ad spend by 30% from Black Friday</a:t>
            </a:r>
          </a:p>
          <a:p>
            <a:r>
              <a:rPr lang="en-US" b="1" dirty="0">
                <a:latin typeface="Proxima Nova Rg" panose="02000506030000020004" pitchFamily="50" charset="0"/>
              </a:rPr>
              <a:t>2017 to Black Friday 2018.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Proxima Nova Rg" panose="02000506030000020004" pitchFamily="50" charset="0"/>
              </a:rPr>
              <a:t>Ad Spend increased by $229,545.15 in 2018, </a:t>
            </a:r>
            <a:r>
              <a:rPr lang="en-US" dirty="0" smtClean="0">
                <a:latin typeface="Proxima Nova Rg" panose="02000506030000020004" pitchFamily="50" charset="0"/>
              </a:rPr>
              <a:t>this represents </a:t>
            </a:r>
            <a:r>
              <a:rPr lang="en-US" dirty="0">
                <a:latin typeface="Proxima Nova Rg" panose="02000506030000020004" pitchFamily="50" charset="0"/>
              </a:rPr>
              <a:t>an increase of </a:t>
            </a:r>
            <a:r>
              <a:rPr lang="en-US" dirty="0" smtClean="0">
                <a:latin typeface="Proxima Nova Rg" panose="02000506030000020004" pitchFamily="50" charset="0"/>
              </a:rPr>
              <a:t>38% </a:t>
            </a:r>
            <a:r>
              <a:rPr lang="en-US" dirty="0">
                <a:latin typeface="Proxima Nova Rg" panose="02000506030000020004" pitchFamily="50" charset="0"/>
              </a:rPr>
              <a:t>which means that t</a:t>
            </a:r>
            <a:r>
              <a:rPr lang="en-US" dirty="0" smtClean="0">
                <a:latin typeface="Proxima Nova Rg" panose="02000506030000020004" pitchFamily="50" charset="0"/>
              </a:rPr>
              <a:t>he </a:t>
            </a:r>
            <a:r>
              <a:rPr lang="en-US" dirty="0">
                <a:latin typeface="Proxima Nova Rg" panose="02000506030000020004" pitchFamily="50" charset="0"/>
              </a:rPr>
              <a:t>goal was </a:t>
            </a:r>
            <a:r>
              <a:rPr lang="en-US" dirty="0" smtClean="0">
                <a:latin typeface="Proxima Nova Rg" panose="02000506030000020004" pitchFamily="50" charset="0"/>
              </a:rPr>
              <a:t>not met</a:t>
            </a:r>
            <a:r>
              <a:rPr lang="en-US" dirty="0">
                <a:latin typeface="Proxima Nova Rg" panose="02000506030000020004" pitchFamily="50" charset="0"/>
              </a:rPr>
              <a:t>.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401984"/>
              </p:ext>
            </p:extLst>
          </p:nvPr>
        </p:nvGraphicFramePr>
        <p:xfrm>
          <a:off x="4682028" y="1157252"/>
          <a:ext cx="4150272" cy="920750"/>
        </p:xfrm>
        <a:graphic>
          <a:graphicData uri="http://schemas.openxmlformats.org/drawingml/2006/table">
            <a:tbl>
              <a:tblPr/>
              <a:tblGrid>
                <a:gridCol w="1452933">
                  <a:extLst>
                    <a:ext uri="{9D8B030D-6E8A-4147-A177-3AD203B41FA5}">
                      <a16:colId xmlns:a16="http://schemas.microsoft.com/office/drawing/2014/main" val="3810025942"/>
                    </a:ext>
                  </a:extLst>
                </a:gridCol>
                <a:gridCol w="1360534">
                  <a:extLst>
                    <a:ext uri="{9D8B030D-6E8A-4147-A177-3AD203B41FA5}">
                      <a16:colId xmlns:a16="http://schemas.microsoft.com/office/drawing/2014/main" val="3364215709"/>
                    </a:ext>
                  </a:extLst>
                </a:gridCol>
                <a:gridCol w="1336805">
                  <a:extLst>
                    <a:ext uri="{9D8B030D-6E8A-4147-A177-3AD203B41FA5}">
                      <a16:colId xmlns:a16="http://schemas.microsoft.com/office/drawing/2014/main" val="341770483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Year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Total Sales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 Total Ad Spend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267797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2017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1,594,913.85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       607,610.41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13132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2018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2,092,431.46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       837,155.55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108675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Growth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31%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38%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3860730"/>
                  </a:ext>
                </a:extLst>
              </a:tr>
              <a:tr h="15875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Proxima Nova Rg" panose="02000506030000020004" pitchFamily="50" charset="0"/>
                      </a:endParaRP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"=C4/C3-1"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"=D4/D3-1"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341447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FFAE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Audience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6238309"/>
              </p:ext>
            </p:extLst>
          </p:nvPr>
        </p:nvGraphicFramePr>
        <p:xfrm>
          <a:off x="311700" y="1087160"/>
          <a:ext cx="4645026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88095427"/>
              </p:ext>
            </p:extLst>
          </p:nvPr>
        </p:nvGraphicFramePr>
        <p:xfrm>
          <a:off x="4736550" y="1083123"/>
          <a:ext cx="4095750" cy="2605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Rectangle 1"/>
          <p:cNvSpPr/>
          <p:nvPr/>
        </p:nvSpPr>
        <p:spPr>
          <a:xfrm>
            <a:off x="311700" y="3715182"/>
            <a:ext cx="86248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Proxima Nova Rg" panose="02000506030000020004" pitchFamily="50" charset="0"/>
              </a:rPr>
              <a:t>Question: Which Age-Range generated the most sales?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The age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range 26-35 generated the most sales, pulling in $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1,465,045.33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, representing 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40%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of the total Black Friday sales in the 2 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years period (2017 - 2018).</a:t>
            </a:r>
            <a:endParaRPr lang="en-US" sz="1200" dirty="0">
              <a:solidFill>
                <a:schemeClr val="bg2"/>
              </a:solidFill>
              <a:latin typeface="Proxima Nova Rg" panose="02000506030000020004" pitchFamily="50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The next best performing age range is 18-25, grossing $767,134.81 or 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21%,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followed closely by the 36-45 age range, with</a:t>
            </a:r>
          </a:p>
          <a:p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$741,671.22 or 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20%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of the total sales in that period.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At the bottom of the chart 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we have the age range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55+ age range, with $146,173.62 in sales or 4</a:t>
            </a:r>
            <a:r>
              <a:rPr lang="en-US" sz="1200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% </a:t>
            </a:r>
            <a:r>
              <a:rPr lang="en-US" sz="1200" dirty="0">
                <a:solidFill>
                  <a:schemeClr val="bg2"/>
                </a:solidFill>
                <a:latin typeface="Proxima Nova Rg" panose="02000506030000020004" pitchFamily="50" charset="0"/>
              </a:rPr>
              <a:t>of the total sales.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FFAE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Audience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1389512"/>
              </p:ext>
            </p:extLst>
          </p:nvPr>
        </p:nvGraphicFramePr>
        <p:xfrm>
          <a:off x="311701" y="1300042"/>
          <a:ext cx="5028702" cy="3456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5544031" y="1300042"/>
            <a:ext cx="328827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2"/>
                </a:solidFill>
                <a:latin typeface="Proxima Nova Rg" panose="02000506030000020004" pitchFamily="50" charset="0"/>
              </a:rPr>
              <a:t>Question: Who spent more, </a:t>
            </a:r>
            <a:r>
              <a:rPr lang="en-US" b="1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men or </a:t>
            </a:r>
            <a:r>
              <a:rPr lang="en-US" b="1" dirty="0">
                <a:solidFill>
                  <a:schemeClr val="bg2"/>
                </a:solidFill>
                <a:latin typeface="Proxima Nova Rg" panose="02000506030000020004" pitchFamily="50" charset="0"/>
              </a:rPr>
              <a:t>women?</a:t>
            </a:r>
          </a:p>
          <a:p>
            <a:endParaRPr lang="en-US" dirty="0" smtClean="0">
              <a:solidFill>
                <a:schemeClr val="bg2"/>
              </a:solidFill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Men </a:t>
            </a:r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spent more than women,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and the same trend persisted down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the age </a:t>
            </a: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ranges.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Age </a:t>
            </a:r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range 26-35 topped the chart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with men spent $1,149,658.40 and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women, $</a:t>
            </a: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315,386.93.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Both </a:t>
            </a:r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18-25 and 36-45 age ranges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are next best performing groups,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with men </a:t>
            </a: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more </a:t>
            </a:r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than women.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bg2"/>
                </a:solidFill>
                <a:latin typeface="Proxima Nova Rg" panose="02000506030000020004" pitchFamily="50" charset="0"/>
              </a:rPr>
              <a:t>Even </a:t>
            </a:r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in the least spending 55+ age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range, men spent significantly</a:t>
            </a:r>
          </a:p>
          <a:p>
            <a:r>
              <a:rPr lang="en-US" dirty="0">
                <a:solidFill>
                  <a:schemeClr val="bg2"/>
                </a:solidFill>
                <a:latin typeface="Proxima Nova Rg" panose="02000506030000020004" pitchFamily="50" charset="0"/>
              </a:rPr>
              <a:t>more than women.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CCB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Marketing</a:t>
            </a:r>
            <a:endParaRPr dirty="0">
              <a:latin typeface="Proxima Nova Rg" panose="02000506030000020004" pitchFamily="50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300952" y="1745718"/>
            <a:ext cx="3531348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595959"/>
                </a:solidFill>
                <a:latin typeface="Calibri-Bold"/>
              </a:rPr>
              <a:t>Question: </a:t>
            </a:r>
            <a:r>
              <a:rPr lang="en-US" i="1" dirty="0">
                <a:solidFill>
                  <a:srgbClr val="777777"/>
                </a:solidFill>
                <a:latin typeface="Calibri-Italic"/>
              </a:rPr>
              <a:t>Was the ROI on our Paid Channel positive </a:t>
            </a:r>
            <a:r>
              <a:rPr lang="en-US" i="1" dirty="0" smtClean="0">
                <a:solidFill>
                  <a:srgbClr val="777777"/>
                </a:solidFill>
                <a:latin typeface="Calibri-Italic"/>
              </a:rPr>
              <a:t>or negative</a:t>
            </a:r>
            <a:r>
              <a:rPr lang="en-US" i="1" dirty="0">
                <a:solidFill>
                  <a:srgbClr val="777777"/>
                </a:solidFill>
                <a:latin typeface="Calibri-Italic"/>
              </a:rPr>
              <a:t>? What was it? Which age-range had the best</a:t>
            </a:r>
          </a:p>
          <a:p>
            <a:r>
              <a:rPr lang="en-US" i="1" dirty="0">
                <a:solidFill>
                  <a:srgbClr val="777777"/>
                </a:solidFill>
                <a:latin typeface="Calibri-Italic"/>
              </a:rPr>
              <a:t>CPA?</a:t>
            </a:r>
          </a:p>
          <a:p>
            <a:r>
              <a:rPr lang="en-US" dirty="0">
                <a:solidFill>
                  <a:schemeClr val="bg2"/>
                </a:solidFill>
                <a:latin typeface="Calibri-Light"/>
              </a:rPr>
              <a:t>The ROI on paid channel = </a:t>
            </a:r>
            <a:r>
              <a:rPr lang="en-US" dirty="0" smtClean="0">
                <a:solidFill>
                  <a:schemeClr val="bg2"/>
                </a:solidFill>
                <a:latin typeface="Calibri-Light"/>
              </a:rPr>
              <a:t>($</a:t>
            </a:r>
            <a:r>
              <a:rPr lang="en-US" dirty="0">
                <a:solidFill>
                  <a:schemeClr val="bg2"/>
                </a:solidFill>
              </a:rPr>
              <a:t> 1,594,913.85</a:t>
            </a:r>
            <a:r>
              <a:rPr lang="en-US" dirty="0" smtClean="0">
                <a:solidFill>
                  <a:schemeClr val="bg2"/>
                </a:solidFill>
                <a:latin typeface="Calibri-Light"/>
              </a:rPr>
              <a:t> </a:t>
            </a:r>
            <a:r>
              <a:rPr lang="en-US" dirty="0">
                <a:solidFill>
                  <a:schemeClr val="bg2"/>
                </a:solidFill>
                <a:latin typeface="Calibri-Light"/>
              </a:rPr>
              <a:t>-</a:t>
            </a:r>
          </a:p>
          <a:p>
            <a:r>
              <a:rPr lang="en-US" dirty="0" smtClean="0">
                <a:solidFill>
                  <a:schemeClr val="bg2"/>
                </a:solidFill>
                <a:latin typeface="Calibri-Light"/>
              </a:rPr>
              <a:t>$</a:t>
            </a:r>
            <a:r>
              <a:rPr lang="en-US" dirty="0">
                <a:solidFill>
                  <a:schemeClr val="bg2"/>
                </a:solidFill>
              </a:rPr>
              <a:t> 607,610.41</a:t>
            </a:r>
            <a:r>
              <a:rPr lang="en-US" dirty="0">
                <a:solidFill>
                  <a:schemeClr val="bg2"/>
                </a:solidFill>
              </a:rPr>
              <a:t> </a:t>
            </a:r>
            <a:r>
              <a:rPr lang="en-US" dirty="0" smtClean="0">
                <a:solidFill>
                  <a:schemeClr val="bg2"/>
                </a:solidFill>
                <a:latin typeface="Calibri-Light"/>
              </a:rPr>
              <a:t>)/ $</a:t>
            </a:r>
            <a:r>
              <a:rPr lang="en-US" dirty="0">
                <a:solidFill>
                  <a:schemeClr val="bg2"/>
                </a:solidFill>
              </a:rPr>
              <a:t> 607,610.41</a:t>
            </a:r>
            <a:r>
              <a:rPr lang="en-US" dirty="0" smtClean="0">
                <a:solidFill>
                  <a:schemeClr val="bg2"/>
                </a:solidFill>
                <a:latin typeface="Calibri-Light"/>
              </a:rPr>
              <a:t> </a:t>
            </a:r>
            <a:r>
              <a:rPr lang="en-US" dirty="0">
                <a:solidFill>
                  <a:schemeClr val="bg2"/>
                </a:solidFill>
                <a:latin typeface="Calibri-Light"/>
              </a:rPr>
              <a:t>* 100 = </a:t>
            </a:r>
            <a:r>
              <a:rPr lang="en-US" dirty="0" smtClean="0">
                <a:solidFill>
                  <a:schemeClr val="bg2"/>
                </a:solidFill>
                <a:latin typeface="Calibri-Light"/>
              </a:rPr>
              <a:t>162%.</a:t>
            </a:r>
            <a:endParaRPr lang="en-US" dirty="0">
              <a:solidFill>
                <a:schemeClr val="bg2"/>
              </a:solidFill>
              <a:latin typeface="Calibri-Light"/>
            </a:endParaRPr>
          </a:p>
          <a:p>
            <a:r>
              <a:rPr lang="en-US" b="1" dirty="0">
                <a:solidFill>
                  <a:srgbClr val="777777"/>
                </a:solidFill>
                <a:latin typeface="Calibri-Bold"/>
              </a:rPr>
              <a:t>The ROI is positive at </a:t>
            </a:r>
            <a:r>
              <a:rPr lang="en-US" b="1" dirty="0" smtClean="0">
                <a:solidFill>
                  <a:srgbClr val="777777"/>
                </a:solidFill>
                <a:latin typeface="Calibri-Bold"/>
              </a:rPr>
              <a:t>162%.</a:t>
            </a:r>
            <a:endParaRPr lang="en-US" b="1" dirty="0">
              <a:solidFill>
                <a:srgbClr val="777777"/>
              </a:solidFill>
              <a:latin typeface="Calibri-Bold"/>
            </a:endParaRPr>
          </a:p>
          <a:p>
            <a:r>
              <a:rPr lang="en-US" b="1" dirty="0">
                <a:solidFill>
                  <a:srgbClr val="777777"/>
                </a:solidFill>
                <a:latin typeface="Calibri-Bold"/>
              </a:rPr>
              <a:t>Age range </a:t>
            </a:r>
            <a:r>
              <a:rPr lang="en-US" b="1" dirty="0" smtClean="0">
                <a:solidFill>
                  <a:srgbClr val="777777"/>
                </a:solidFill>
                <a:latin typeface="Calibri-Bold"/>
              </a:rPr>
              <a:t>55+ </a:t>
            </a:r>
            <a:r>
              <a:rPr lang="en-US" b="1" dirty="0">
                <a:solidFill>
                  <a:srgbClr val="777777"/>
                </a:solidFill>
                <a:latin typeface="Calibri-Bold"/>
              </a:rPr>
              <a:t>had the best </a:t>
            </a:r>
            <a:r>
              <a:rPr lang="en-US" b="1" dirty="0" smtClean="0">
                <a:solidFill>
                  <a:srgbClr val="777777"/>
                </a:solidFill>
                <a:latin typeface="Calibri-Bold"/>
              </a:rPr>
              <a:t>average CPA </a:t>
            </a:r>
            <a:r>
              <a:rPr lang="en-US" b="1" dirty="0">
                <a:solidFill>
                  <a:srgbClr val="777777"/>
                </a:solidFill>
                <a:latin typeface="Calibri-Bold"/>
              </a:rPr>
              <a:t>at </a:t>
            </a:r>
            <a:r>
              <a:rPr lang="en-US" b="1" dirty="0" smtClean="0">
                <a:solidFill>
                  <a:srgbClr val="777777"/>
                </a:solidFill>
                <a:latin typeface="Calibri-Bold"/>
              </a:rPr>
              <a:t>$91</a:t>
            </a:r>
            <a:r>
              <a:rPr lang="en-US" sz="1600" dirty="0" smtClean="0">
                <a:solidFill>
                  <a:srgbClr val="777777"/>
                </a:solidFill>
                <a:latin typeface="Calibri-Light"/>
              </a:rPr>
              <a:t>.</a:t>
            </a:r>
            <a:endParaRPr lang="en-US" sz="1600" dirty="0">
              <a:solidFill>
                <a:srgbClr val="777777"/>
              </a:solidFill>
              <a:latin typeface="Calibri-Light"/>
            </a:endParaRPr>
          </a:p>
          <a:p>
            <a:r>
              <a:rPr lang="en-US" dirty="0">
                <a:solidFill>
                  <a:srgbClr val="777777"/>
                </a:solidFill>
                <a:latin typeface="Calibri-Light"/>
              </a:rPr>
              <a:t>The next best age range is the </a:t>
            </a:r>
            <a:r>
              <a:rPr lang="en-US" dirty="0" smtClean="0">
                <a:solidFill>
                  <a:srgbClr val="777777"/>
                </a:solidFill>
                <a:latin typeface="Calibri-Light"/>
              </a:rPr>
              <a:t>46-50 </a:t>
            </a:r>
            <a:r>
              <a:rPr lang="en-US" dirty="0">
                <a:solidFill>
                  <a:srgbClr val="777777"/>
                </a:solidFill>
                <a:latin typeface="Calibri-Light"/>
              </a:rPr>
              <a:t>which is </a:t>
            </a:r>
            <a:r>
              <a:rPr lang="en-US" dirty="0" smtClean="0">
                <a:solidFill>
                  <a:srgbClr val="777777"/>
                </a:solidFill>
                <a:latin typeface="Calibri-Light"/>
              </a:rPr>
              <a:t>marginally more </a:t>
            </a:r>
            <a:r>
              <a:rPr lang="en-US" dirty="0">
                <a:solidFill>
                  <a:srgbClr val="777777"/>
                </a:solidFill>
                <a:latin typeface="Calibri-Light"/>
              </a:rPr>
              <a:t>at $</a:t>
            </a:r>
            <a:r>
              <a:rPr lang="en-US" dirty="0" smtClean="0">
                <a:solidFill>
                  <a:srgbClr val="777777"/>
                </a:solidFill>
                <a:latin typeface="Calibri-Light"/>
              </a:rPr>
              <a:t>88.</a:t>
            </a:r>
            <a:endParaRPr lang="en-US" dirty="0">
              <a:solidFill>
                <a:srgbClr val="777777"/>
              </a:solidFill>
              <a:latin typeface="Calibri-Light"/>
            </a:endParaRPr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8716926"/>
              </p:ext>
            </p:extLst>
          </p:nvPr>
        </p:nvGraphicFramePr>
        <p:xfrm>
          <a:off x="311700" y="1138679"/>
          <a:ext cx="483685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3058045"/>
              </p:ext>
            </p:extLst>
          </p:nvPr>
        </p:nvGraphicFramePr>
        <p:xfrm>
          <a:off x="384202" y="3881879"/>
          <a:ext cx="4372215" cy="952500"/>
        </p:xfrm>
        <a:graphic>
          <a:graphicData uri="http://schemas.openxmlformats.org/drawingml/2006/table">
            <a:tbl>
              <a:tblPr/>
              <a:tblGrid>
                <a:gridCol w="1042798">
                  <a:extLst>
                    <a:ext uri="{9D8B030D-6E8A-4147-A177-3AD203B41FA5}">
                      <a16:colId xmlns:a16="http://schemas.microsoft.com/office/drawing/2014/main" val="439404893"/>
                    </a:ext>
                  </a:extLst>
                </a:gridCol>
                <a:gridCol w="1080490">
                  <a:extLst>
                    <a:ext uri="{9D8B030D-6E8A-4147-A177-3AD203B41FA5}">
                      <a16:colId xmlns:a16="http://schemas.microsoft.com/office/drawing/2014/main" val="20489182"/>
                    </a:ext>
                  </a:extLst>
                </a:gridCol>
                <a:gridCol w="1181001">
                  <a:extLst>
                    <a:ext uri="{9D8B030D-6E8A-4147-A177-3AD203B41FA5}">
                      <a16:colId xmlns:a16="http://schemas.microsoft.com/office/drawing/2014/main" val="3095051120"/>
                    </a:ext>
                  </a:extLst>
                </a:gridCol>
                <a:gridCol w="1067926">
                  <a:extLst>
                    <a:ext uri="{9D8B030D-6E8A-4147-A177-3AD203B41FA5}">
                      <a16:colId xmlns:a16="http://schemas.microsoft.com/office/drawing/2014/main" val="185437757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Year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Total Sales (paid channel)</a:t>
                      </a:r>
                    </a:p>
                  </a:txBody>
                  <a:tcPr marL="6350" marR="6350" marT="635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Total CPA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Proxima Nova Rg" panose="02000506030000020004" pitchFamily="50" charset="0"/>
                        </a:rPr>
                        <a:t>ROI (paid channel)</a:t>
                      </a:r>
                    </a:p>
                  </a:txBody>
                  <a:tcPr marL="6350" marR="6350" marT="635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6279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2017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1,594,913.85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607,610.41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162%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68531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2018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 2,092,431.46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       837,155.55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150%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31112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Total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3,687,345.31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Proxima Nova Rg" panose="02000506030000020004" pitchFamily="50" charset="0"/>
                        </a:rPr>
                        <a:t>    1,444,765.96 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155%</a:t>
                      </a:r>
                    </a:p>
                  </a:txBody>
                  <a:tcPr marL="6350" marR="6350" marT="635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9348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120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CCB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Marketing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168850"/>
              </p:ext>
            </p:extLst>
          </p:nvPr>
        </p:nvGraphicFramePr>
        <p:xfrm>
          <a:off x="311699" y="1484460"/>
          <a:ext cx="5013335" cy="30030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5455168" y="2025250"/>
            <a:ext cx="337713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Question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: </a:t>
            </a:r>
            <a:r>
              <a:rPr lang="en-US" i="1" dirty="0">
                <a:solidFill>
                  <a:srgbClr val="777777"/>
                </a:solidFill>
                <a:latin typeface="Proxima Nova Rg" panose="02000506030000020004" pitchFamily="50" charset="0"/>
              </a:rPr>
              <a:t>Which channel was the </a:t>
            </a:r>
            <a:r>
              <a:rPr lang="en-US" i="1" dirty="0" smtClean="0">
                <a:solidFill>
                  <a:srgbClr val="777777"/>
                </a:solidFill>
                <a:latin typeface="Proxima Nova Rg" panose="02000506030000020004" pitchFamily="50" charset="0"/>
              </a:rPr>
              <a:t>biggest driver </a:t>
            </a:r>
            <a:r>
              <a:rPr lang="en-US" i="1" dirty="0">
                <a:solidFill>
                  <a:srgbClr val="777777"/>
                </a:solidFill>
                <a:latin typeface="Proxima Nova Rg" panose="02000506030000020004" pitchFamily="50" charset="0"/>
              </a:rPr>
              <a:t>in sales for 2017? For 2018?</a:t>
            </a:r>
          </a:p>
          <a:p>
            <a:endParaRPr lang="en-US" b="1" dirty="0" smtClean="0">
              <a:solidFill>
                <a:srgbClr val="595959"/>
              </a:solidFill>
              <a:latin typeface="Proxima Nova Rg" panose="02000506030000020004" pitchFamily="50" charset="0"/>
            </a:endParaRPr>
          </a:p>
          <a:p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Paid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channel was the biggest driver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in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sales for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both 2017 and 2018, pulling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in </a:t>
            </a: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$656,431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and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$</a:t>
            </a: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893,189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worth of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sales respectively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.</a:t>
            </a:r>
            <a:endParaRPr lang="en-US" dirty="0">
              <a:latin typeface="Proxima Nova Rg" panose="02000506030000020004" pitchFamily="50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B3E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roxima Nova Rg" panose="02000506030000020004" pitchFamily="50" charset="0"/>
              </a:rPr>
              <a:t>Evaluate the Sales</a:t>
            </a:r>
            <a:endParaRPr dirty="0">
              <a:latin typeface="Proxima Nova Rg" panose="02000506030000020004" pitchFamily="50" charset="0"/>
            </a:endParaRP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8646919"/>
              </p:ext>
            </p:extLst>
          </p:nvPr>
        </p:nvGraphicFramePr>
        <p:xfrm>
          <a:off x="380360" y="159972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5401379" y="2462949"/>
            <a:ext cx="343092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Question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: </a:t>
            </a:r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How much revenue did we generate </a:t>
            </a:r>
            <a:r>
              <a:rPr lang="en-US" i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in 2017</a:t>
            </a:r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? In 2018?</a:t>
            </a:r>
          </a:p>
          <a:p>
            <a:endParaRPr lang="en-US" b="1" dirty="0" smtClean="0">
              <a:solidFill>
                <a:srgbClr val="595959"/>
              </a:solidFill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A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total revenue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of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$1,594,913.85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and</a:t>
            </a:r>
          </a:p>
          <a:p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$2,092,431.46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were generated in 2017 and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2018 respectively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.</a:t>
            </a:r>
            <a:endParaRPr lang="en-US" dirty="0">
              <a:latin typeface="Proxima Nova Rg" panose="02000506030000020004" pitchFamily="50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02B3E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Evaluate the Sales</a:t>
            </a:r>
            <a:endParaRPr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8285279"/>
              </p:ext>
            </p:extLst>
          </p:nvPr>
        </p:nvGraphicFramePr>
        <p:xfrm>
          <a:off x="242047" y="167656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 1"/>
          <p:cNvSpPr/>
          <p:nvPr/>
        </p:nvSpPr>
        <p:spPr>
          <a:xfrm>
            <a:off x="5263564" y="2671000"/>
            <a:ext cx="326906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Question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: </a:t>
            </a:r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What was our average </a:t>
            </a:r>
            <a:r>
              <a:rPr lang="en-US" i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order amount </a:t>
            </a:r>
            <a:r>
              <a:rPr lang="en-US" i="1" dirty="0">
                <a:solidFill>
                  <a:srgbClr val="595959"/>
                </a:solidFill>
                <a:latin typeface="Proxima Nova Rg" panose="02000506030000020004" pitchFamily="50" charset="0"/>
              </a:rPr>
              <a:t>in 2017 vs 2018</a:t>
            </a:r>
            <a:r>
              <a:rPr lang="en-US" i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?</a:t>
            </a:r>
          </a:p>
          <a:p>
            <a:endParaRPr lang="en-US" i="1" dirty="0">
              <a:solidFill>
                <a:srgbClr val="595959"/>
              </a:solidFill>
              <a:latin typeface="Proxima Nova Rg" panose="02000506030000020004" pitchFamily="50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The average order amount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was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$</a:t>
            </a:r>
            <a:r>
              <a:rPr lang="en-US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92.13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in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2017, and </a:t>
            </a:r>
            <a:r>
              <a:rPr lang="en-US" b="1" dirty="0">
                <a:solidFill>
                  <a:srgbClr val="595959"/>
                </a:solidFill>
                <a:latin typeface="Proxima Nova Rg" panose="02000506030000020004" pitchFamily="50" charset="0"/>
              </a:rPr>
              <a:t>$93.45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in </a:t>
            </a:r>
            <a:r>
              <a:rPr lang="en-US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2018 </a:t>
            </a:r>
            <a:r>
              <a:rPr lang="en-US" dirty="0">
                <a:solidFill>
                  <a:srgbClr val="595959"/>
                </a:solidFill>
                <a:latin typeface="Proxima Nova Rg" panose="02000506030000020004" pitchFamily="50" charset="0"/>
              </a:rPr>
              <a:t>respectively.</a:t>
            </a:r>
            <a:endParaRPr lang="en-US" dirty="0">
              <a:latin typeface="Proxima Nova Rg" panose="02000506030000020004" pitchFamily="50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 w="9525" cap="flat" cmpd="sng">
            <a:solidFill>
              <a:srgbClr val="FFAE0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Evaluate the Product Categories</a:t>
            </a:r>
            <a:endParaRPr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8060006"/>
              </p:ext>
            </p:extLst>
          </p:nvPr>
        </p:nvGraphicFramePr>
        <p:xfrm>
          <a:off x="311700" y="1119855"/>
          <a:ext cx="4343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50942945"/>
              </p:ext>
            </p:extLst>
          </p:nvPr>
        </p:nvGraphicFramePr>
        <p:xfrm>
          <a:off x="5065273" y="1119855"/>
          <a:ext cx="41402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Rectangle 1"/>
          <p:cNvSpPr/>
          <p:nvPr/>
        </p:nvSpPr>
        <p:spPr>
          <a:xfrm>
            <a:off x="349661" y="3965185"/>
            <a:ext cx="879434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>
                <a:solidFill>
                  <a:srgbClr val="595959"/>
                </a:solidFill>
                <a:latin typeface="Proxima Nova Rg" panose="02000506030000020004" pitchFamily="50" charset="0"/>
              </a:rPr>
              <a:t>Question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: </a:t>
            </a:r>
            <a:r>
              <a:rPr lang="en-US" sz="1200" i="1" dirty="0">
                <a:solidFill>
                  <a:srgbClr val="595959"/>
                </a:solidFill>
                <a:latin typeface="Proxima Nova Rg" panose="02000506030000020004" pitchFamily="50" charset="0"/>
              </a:rPr>
              <a:t>Demonstrate sales by product category</a:t>
            </a:r>
          </a:p>
          <a:p>
            <a:r>
              <a:rPr lang="en-US" sz="1200" b="1" dirty="0">
                <a:solidFill>
                  <a:srgbClr val="595959"/>
                </a:solidFill>
                <a:latin typeface="Proxima Nova Rg" panose="02000506030000020004" pitchFamily="50" charset="0"/>
              </a:rPr>
              <a:t>Grocery was the largest driver 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in sales</a:t>
            </a:r>
            <a:r>
              <a:rPr lang="en-US" sz="1200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, with 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t</a:t>
            </a:r>
            <a:r>
              <a:rPr lang="en-US" sz="1200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otal sales $923,605.54 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or 25.05% of the total Black Friday sales in the two years.</a:t>
            </a:r>
          </a:p>
          <a:p>
            <a:r>
              <a:rPr lang="en-US" sz="1200" b="1" dirty="0">
                <a:solidFill>
                  <a:srgbClr val="595959"/>
                </a:solidFill>
                <a:latin typeface="Proxima Nova Rg" panose="02000506030000020004" pitchFamily="50" charset="0"/>
              </a:rPr>
              <a:t>Pets was the second best selling category 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with $920,187.30 or 24.96% of the total sales in that period. </a:t>
            </a:r>
            <a:endParaRPr lang="en-US" sz="1200" dirty="0" smtClean="0">
              <a:solidFill>
                <a:srgbClr val="595959"/>
              </a:solidFill>
              <a:latin typeface="Proxima Nova Rg" panose="02000506030000020004" pitchFamily="50" charset="0"/>
            </a:endParaRPr>
          </a:p>
          <a:p>
            <a:r>
              <a:rPr lang="en-US" sz="1200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The </a:t>
            </a:r>
            <a:r>
              <a:rPr lang="en-US" sz="1200" b="1" dirty="0">
                <a:solidFill>
                  <a:srgbClr val="595959"/>
                </a:solidFill>
                <a:latin typeface="Proxima Nova Rg" panose="02000506030000020004" pitchFamily="50" charset="0"/>
              </a:rPr>
              <a:t>remaining 4 </a:t>
            </a:r>
            <a:r>
              <a:rPr lang="en-US" sz="1200" b="1" dirty="0" smtClean="0">
                <a:solidFill>
                  <a:srgbClr val="595959"/>
                </a:solidFill>
                <a:latin typeface="Proxima Nova Rg" panose="02000506030000020004" pitchFamily="50" charset="0"/>
              </a:rPr>
              <a:t>categories Games</a:t>
            </a:r>
            <a:r>
              <a:rPr lang="en-US" sz="1200" b="1" dirty="0">
                <a:solidFill>
                  <a:srgbClr val="595959"/>
                </a:solidFill>
                <a:latin typeface="Proxima Nova Rg" panose="02000506030000020004" pitchFamily="50" charset="0"/>
              </a:rPr>
              <a:t>, Toys and Books had similar sales values </a:t>
            </a:r>
            <a:r>
              <a:rPr lang="en-US" sz="1200" dirty="0">
                <a:solidFill>
                  <a:srgbClr val="595959"/>
                </a:solidFill>
                <a:latin typeface="Proxima Nova Rg" panose="02000506030000020004" pitchFamily="50" charset="0"/>
              </a:rPr>
              <a:t>ranging between $466,658.14 (12.49%) and $457,693.71 (12.41%).</a:t>
            </a:r>
            <a:endParaRPr lang="en-US" sz="1200" dirty="0">
              <a:latin typeface="Proxima Nova Rg" panose="02000506030000020004" pitchFamily="50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830</Words>
  <Application>Microsoft Office PowerPoint</Application>
  <PresentationFormat>On-screen Show (16:9)</PresentationFormat>
  <Paragraphs>116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Calibri-Light</vt:lpstr>
      <vt:lpstr>Proxima Nova Rg</vt:lpstr>
      <vt:lpstr>Calibri-Italic</vt:lpstr>
      <vt:lpstr>Roboto Thin</vt:lpstr>
      <vt:lpstr>Arial</vt:lpstr>
      <vt:lpstr>Open Sans Light</vt:lpstr>
      <vt:lpstr>Proxima Nova Bl</vt:lpstr>
      <vt:lpstr>Calibri-Bold</vt:lpstr>
      <vt:lpstr>Simple Light</vt:lpstr>
      <vt:lpstr>Simple Light</vt:lpstr>
      <vt:lpstr>Udacity  Marketing Analytics</vt:lpstr>
      <vt:lpstr>Objective Results </vt:lpstr>
      <vt:lpstr>Evaluate the Audience</vt:lpstr>
      <vt:lpstr>Evaluate the Audience</vt:lpstr>
      <vt:lpstr>Evaluate the Marketing</vt:lpstr>
      <vt:lpstr>Evaluate the Marketing</vt:lpstr>
      <vt:lpstr>Evaluate the Sales</vt:lpstr>
      <vt:lpstr>Evaluate the Sales</vt:lpstr>
      <vt:lpstr>Evaluate the Product Categories</vt:lpstr>
      <vt:lpstr>Evaluate the Product Categories</vt:lpstr>
      <vt:lpstr>Everything Else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Udacity  Marketing Analytics</dc:title>
  <dc:creator>MacOmbo, Nelio, Vodacom Mozambique</dc:creator>
  <cp:lastModifiedBy>MacOmbo, Nelio, Vodacom Mozambique</cp:lastModifiedBy>
  <cp:revision>31</cp:revision>
  <dcterms:modified xsi:type="dcterms:W3CDTF">2020-04-20T04:49:59Z</dcterms:modified>
</cp:coreProperties>
</file>